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73" r:id="rId3"/>
    <p:sldId id="272" r:id="rId4"/>
    <p:sldId id="270" r:id="rId5"/>
    <p:sldId id="271" r:id="rId6"/>
    <p:sldId id="274" r:id="rId7"/>
    <p:sldId id="269" r:id="rId8"/>
    <p:sldId id="275" r:id="rId9"/>
  </p:sldIdLst>
  <p:sldSz cx="12192000" cy="6858000"/>
  <p:notesSz cx="6858000" cy="9144000"/>
  <p:embeddedFontLst>
    <p:embeddedFont>
      <p:font typeface="나눔바른고딕" panose="020B0600000101010101" charset="-127"/>
      <p:regular r:id="rId11"/>
      <p:bold r:id="rId12"/>
    </p:embeddedFont>
    <p:embeddedFont>
      <p:font typeface="Pretendard" panose="02000503000000020004" pitchFamily="50" charset="-127"/>
      <p:regular r:id="rId13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0201"/>
    <a:srgbClr val="08A1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9D379-BF87-4D8B-AFCF-0D151281D499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9FDC6-0201-4EB2-BF98-16B571E6D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54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E255-2CBE-4999-924D-5FFF2BBCC55B}" type="datetime1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597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2D1C4-B4C2-4726-B48C-22FE6C409733}" type="datetime1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89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53821-9C7E-4089-8C43-EF248424F153}" type="datetime1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50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BD1F1-7C73-4676-8749-BE8C282CCA41}" type="datetime1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048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3CC1E-E026-46EF-80B9-0240DC54D129}" type="datetime1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8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9C2D5-3FF3-4F55-A9A8-AC7679469A90}" type="datetime1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338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CC43-B269-42A1-9AB0-7EE82F07139E}" type="datetime1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375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141-53F0-49C2-AADE-FBA8947AB08C}" type="datetime1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8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2E063-CDF8-4442-A1AA-107CE03E36B2}" type="datetime1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12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9868-41BD-4858-ACF7-B3FAEE562B28}" type="datetime1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63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3873-8A61-4CC0-A499-2BC753711A32}" type="datetime1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74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740A9-713A-418B-8427-C335E035DEAF}" type="datetime1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16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5897" y="1913508"/>
            <a:ext cx="458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2023-2 </a:t>
            </a:r>
            <a:r>
              <a:rPr lang="ko-KR" altLang="en-US" dirty="0"/>
              <a:t>기전융합종합설계 </a:t>
            </a:r>
            <a:r>
              <a:rPr lang="en-US" altLang="ko-KR" dirty="0"/>
              <a:t>8</a:t>
            </a:r>
            <a:r>
              <a:rPr lang="ko-KR" altLang="en-US" dirty="0"/>
              <a:t>주차 진행상황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7314" y="2673820"/>
            <a:ext cx="109773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latin typeface="+mj-lt"/>
                <a:ea typeface="맑은 고딕" panose="020B0503020000020004" pitchFamily="50" charset="-127"/>
              </a:rPr>
              <a:t>Spark Test</a:t>
            </a:r>
            <a:r>
              <a:rPr lang="ko-KR" altLang="en-US" sz="3500" b="1" dirty="0">
                <a:latin typeface="+mj-lt"/>
                <a:ea typeface="맑은 고딕" panose="020B0503020000020004" pitchFamily="50" charset="-127"/>
              </a:rPr>
              <a:t>를 이용한 강종 분류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79240" y="4086723"/>
            <a:ext cx="40335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기계제어공학부 </a:t>
            </a:r>
            <a:r>
              <a:rPr lang="en-US" altLang="ko-KR" sz="1500" dirty="0">
                <a:latin typeface="+mj-lt"/>
                <a:ea typeface="나눔바른고딕" panose="020B0603020101020101" pitchFamily="50" charset="-127"/>
              </a:rPr>
              <a:t>21801017 </a:t>
            </a:r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김은찬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79240" y="4456055"/>
            <a:ext cx="40335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지도</a:t>
            </a:r>
            <a:r>
              <a:rPr lang="en-US" altLang="ko-KR" sz="1500" dirty="0">
                <a:latin typeface="+mj-lt"/>
                <a:ea typeface="나눔바른고딕" panose="020B0603020101020101" pitchFamily="50" charset="-127"/>
              </a:rPr>
              <a:t>: </a:t>
            </a:r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김영근 교수님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98432" y="670812"/>
            <a:ext cx="32207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23.10.20</a:t>
            </a:r>
            <a:endParaRPr lang="ko-KR" altLang="en-US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124" y="5712200"/>
            <a:ext cx="2079752" cy="7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17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4C77E5-CCDA-4E11-8025-470C01BFC815}"/>
              </a:ext>
            </a:extLst>
          </p:cNvPr>
          <p:cNvSpPr txBox="1"/>
          <p:nvPr/>
        </p:nvSpPr>
        <p:spPr>
          <a:xfrm>
            <a:off x="111760" y="121888"/>
            <a:ext cx="387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이번주 진행 상황</a:t>
            </a:r>
          </a:p>
        </p:txBody>
      </p:sp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E9BA5404-F0CA-4578-8935-41974246FCFF}"/>
              </a:ext>
            </a:extLst>
          </p:cNvPr>
          <p:cNvGraphicFramePr>
            <a:graphicFrameLocks noGrp="1"/>
          </p:cNvGraphicFramePr>
          <p:nvPr/>
        </p:nvGraphicFramePr>
        <p:xfrm>
          <a:off x="3012531" y="1561975"/>
          <a:ext cx="8220810" cy="285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70">
                  <a:extLst>
                    <a:ext uri="{9D8B030D-6E8A-4147-A177-3AD203B41FA5}">
                      <a16:colId xmlns:a16="http://schemas.microsoft.com/office/drawing/2014/main" val="1188935538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06111953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2561031414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80082058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890475052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72977469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775254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20469361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236276226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152820884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182269727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91644306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851237838"/>
                    </a:ext>
                  </a:extLst>
                </a:gridCol>
              </a:tblGrid>
              <a:tr h="5707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115888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402523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69005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670276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45424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64B027A-AC1B-4EA7-AC2D-E6DBA6E5A840}"/>
              </a:ext>
            </a:extLst>
          </p:cNvPr>
          <p:cNvSpPr txBox="1"/>
          <p:nvPr/>
        </p:nvSpPr>
        <p:spPr>
          <a:xfrm>
            <a:off x="1318847" y="1698210"/>
            <a:ext cx="1601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주차</a:t>
            </a:r>
            <a:r>
              <a:rPr lang="en-US" altLang="ko-KR" sz="1600" b="1" dirty="0"/>
              <a:t>(Week)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496313-E92B-4A94-BE3A-63ACED87B9F2}"/>
              </a:ext>
            </a:extLst>
          </p:cNvPr>
          <p:cNvSpPr txBox="1"/>
          <p:nvPr/>
        </p:nvSpPr>
        <p:spPr>
          <a:xfrm>
            <a:off x="882144" y="3956184"/>
            <a:ext cx="2037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논문 작성 및 보완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A380959-78F1-4C89-A589-DBC6CA5BB7A6}"/>
              </a:ext>
            </a:extLst>
          </p:cNvPr>
          <p:cNvSpPr/>
          <p:nvPr/>
        </p:nvSpPr>
        <p:spPr>
          <a:xfrm>
            <a:off x="3080250" y="2247309"/>
            <a:ext cx="510899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CC3828-D7FB-4617-B5D5-5324F64EBF9A}"/>
              </a:ext>
            </a:extLst>
          </p:cNvPr>
          <p:cNvSpPr txBox="1"/>
          <p:nvPr/>
        </p:nvSpPr>
        <p:spPr>
          <a:xfrm>
            <a:off x="391061" y="3426506"/>
            <a:ext cx="2575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i="0" u="none" strike="noStrike" dirty="0">
                <a:effectLst/>
                <a:latin typeface="Pretendard"/>
              </a:rPr>
              <a:t>특징 기반 분류 기법 실험</a:t>
            </a:r>
            <a:endParaRPr lang="ko-KR" altLang="en-US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9B99B-11C6-4D52-87E7-2E7590A46E2C}"/>
              </a:ext>
            </a:extLst>
          </p:cNvPr>
          <p:cNvSpPr txBox="1"/>
          <p:nvPr/>
        </p:nvSpPr>
        <p:spPr>
          <a:xfrm>
            <a:off x="-642042" y="2261127"/>
            <a:ext cx="356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/>
              <a:t>Spark Test </a:t>
            </a:r>
            <a:r>
              <a:rPr lang="ko-KR" altLang="en-US" sz="1600" b="1" dirty="0"/>
              <a:t>공부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483E08-2702-4C78-A0EC-3741B3A20487}"/>
              </a:ext>
            </a:extLst>
          </p:cNvPr>
          <p:cNvSpPr txBox="1"/>
          <p:nvPr/>
        </p:nvSpPr>
        <p:spPr>
          <a:xfrm>
            <a:off x="-596011" y="2854842"/>
            <a:ext cx="356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데이터 </a:t>
            </a:r>
            <a:r>
              <a:rPr lang="ko-KR" altLang="en-US" sz="1600" b="1" dirty="0" err="1"/>
              <a:t>전처리</a:t>
            </a:r>
            <a:r>
              <a:rPr lang="ko-KR" altLang="en-US" sz="1600" b="1" dirty="0"/>
              <a:t> 및 특징 추출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7EFE81D-2EF3-43A9-ADBF-3C46D7D4EC4F}"/>
              </a:ext>
            </a:extLst>
          </p:cNvPr>
          <p:cNvSpPr/>
          <p:nvPr/>
        </p:nvSpPr>
        <p:spPr>
          <a:xfrm>
            <a:off x="3692381" y="2835645"/>
            <a:ext cx="2409481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BAD7A62-31CA-41FA-82E8-EB0F273480AC}"/>
              </a:ext>
            </a:extLst>
          </p:cNvPr>
          <p:cNvSpPr/>
          <p:nvPr/>
        </p:nvSpPr>
        <p:spPr>
          <a:xfrm>
            <a:off x="6241053" y="3417714"/>
            <a:ext cx="2384201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2D0CF6A-4CDE-4E6E-B7FB-E739E4691021}"/>
              </a:ext>
            </a:extLst>
          </p:cNvPr>
          <p:cNvSpPr/>
          <p:nvPr/>
        </p:nvSpPr>
        <p:spPr>
          <a:xfrm>
            <a:off x="8815770" y="3952843"/>
            <a:ext cx="1095159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D945A53-C02B-4F32-A396-76EF9408ACC4}"/>
              </a:ext>
            </a:extLst>
          </p:cNvPr>
          <p:cNvSpPr/>
          <p:nvPr/>
        </p:nvSpPr>
        <p:spPr>
          <a:xfrm>
            <a:off x="6163415" y="1561975"/>
            <a:ext cx="646407" cy="28539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7138EF-20A1-4C45-8C97-F4F7E9DF0DB4}"/>
              </a:ext>
            </a:extLst>
          </p:cNvPr>
          <p:cNvSpPr txBox="1"/>
          <p:nvPr/>
        </p:nvSpPr>
        <p:spPr>
          <a:xfrm>
            <a:off x="2919582" y="4765203"/>
            <a:ext cx="7304043" cy="1527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큰 파열 스파크만 사용 </a:t>
            </a:r>
            <a:r>
              <a:rPr lang="en-US" altLang="ko-KR" sz="1600" dirty="0"/>
              <a:t>(100%)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HOG </a:t>
            </a:r>
            <a:r>
              <a:rPr lang="ko-KR" altLang="en-US" sz="1600" dirty="0"/>
              <a:t>알고리즘 적용 </a:t>
            </a:r>
            <a:r>
              <a:rPr lang="en-US" altLang="ko-KR" sz="1600" dirty="0"/>
              <a:t>(100%)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주파수 변환 </a:t>
            </a:r>
            <a:r>
              <a:rPr lang="en-US" altLang="ko-KR" sz="1600" dirty="0"/>
              <a:t>(0%)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Feature Pool (80%)</a:t>
            </a:r>
          </a:p>
        </p:txBody>
      </p:sp>
    </p:spTree>
    <p:extLst>
      <p:ext uri="{BB962C8B-B14F-4D97-AF65-F5344CB8AC3E}">
        <p14:creationId xmlns:p14="http://schemas.microsoft.com/office/powerpoint/2010/main" val="447547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04803F-CB9E-4968-9268-ABDE684AE3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43" y="1379044"/>
            <a:ext cx="5232145" cy="276050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4C77E5-CCDA-4E11-8025-470C01BFC815}"/>
              </a:ext>
            </a:extLst>
          </p:cNvPr>
          <p:cNvSpPr txBox="1"/>
          <p:nvPr/>
        </p:nvSpPr>
        <p:spPr>
          <a:xfrm>
            <a:off x="111760" y="121888"/>
            <a:ext cx="387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HOG</a:t>
            </a:r>
            <a:r>
              <a:rPr lang="ko-KR" altLang="en-US" b="1" dirty="0"/>
              <a:t> 적용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06210D-C4C0-4608-8A97-7A6796E626C4}"/>
              </a:ext>
            </a:extLst>
          </p:cNvPr>
          <p:cNvSpPr txBox="1"/>
          <p:nvPr/>
        </p:nvSpPr>
        <p:spPr>
          <a:xfrm>
            <a:off x="1119196" y="4514722"/>
            <a:ext cx="4118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PCA </a:t>
            </a:r>
            <a:r>
              <a:rPr lang="ko-KR" altLang="en-US" sz="1600" dirty="0"/>
              <a:t>사용 시 평균 </a:t>
            </a:r>
            <a:r>
              <a:rPr lang="en-US" altLang="ko-KR" sz="1600" dirty="0"/>
              <a:t>3fps </a:t>
            </a:r>
            <a:r>
              <a:rPr lang="ko-KR" altLang="en-US" sz="1600" dirty="0"/>
              <a:t>정도를 보임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C4911C-1401-41EF-B57D-4DD9796AC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27" y="1379044"/>
            <a:ext cx="5271923" cy="278423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5352FA-5A18-49FB-BF24-223E49F561FF}"/>
              </a:ext>
            </a:extLst>
          </p:cNvPr>
          <p:cNvCxnSpPr>
            <a:cxnSpLocks/>
          </p:cNvCxnSpPr>
          <p:nvPr/>
        </p:nvCxnSpPr>
        <p:spPr>
          <a:xfrm>
            <a:off x="6157546" y="1017915"/>
            <a:ext cx="0" cy="395853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1F2FAAE-1F7A-4029-894F-512E3F428BC6}"/>
              </a:ext>
            </a:extLst>
          </p:cNvPr>
          <p:cNvSpPr txBox="1"/>
          <p:nvPr/>
        </p:nvSpPr>
        <p:spPr>
          <a:xfrm>
            <a:off x="7057023" y="4514722"/>
            <a:ext cx="4118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HOG </a:t>
            </a:r>
            <a:r>
              <a:rPr lang="ko-KR" altLang="en-US" sz="1600" dirty="0"/>
              <a:t>사용 시 평균 </a:t>
            </a:r>
            <a:r>
              <a:rPr lang="en-US" altLang="ko-KR" sz="1600" dirty="0"/>
              <a:t>1fps</a:t>
            </a:r>
            <a:r>
              <a:rPr lang="ko-KR" altLang="en-US" sz="1600" dirty="0"/>
              <a:t> 이하를 보임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D26388-9083-4C00-815E-850E71027C56}"/>
              </a:ext>
            </a:extLst>
          </p:cNvPr>
          <p:cNvSpPr txBox="1"/>
          <p:nvPr/>
        </p:nvSpPr>
        <p:spPr>
          <a:xfrm>
            <a:off x="5094094" y="5093676"/>
            <a:ext cx="2126903" cy="87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/>
              <a:t>연산량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en-US" altLang="ko-KR" sz="2000" b="1" dirty="0"/>
              <a:t>&lt;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47006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4C77E5-CCDA-4E11-8025-470C01BFC815}"/>
              </a:ext>
            </a:extLst>
          </p:cNvPr>
          <p:cNvSpPr txBox="1"/>
          <p:nvPr/>
        </p:nvSpPr>
        <p:spPr>
          <a:xfrm>
            <a:off x="111760" y="121888"/>
            <a:ext cx="387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PCA </a:t>
            </a:r>
            <a:r>
              <a:rPr lang="ko-KR" altLang="en-US" b="1" dirty="0"/>
              <a:t>사용 후 </a:t>
            </a:r>
            <a:r>
              <a:rPr lang="en-US" altLang="ko-KR" b="1" dirty="0"/>
              <a:t>DBSCAN </a:t>
            </a:r>
            <a:r>
              <a:rPr lang="ko-KR" altLang="en-US" b="1" dirty="0"/>
              <a:t>적용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BCE5B8-6E3F-4680-8B84-C0404EA35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39" r="43983"/>
          <a:stretch/>
        </p:blipFill>
        <p:spPr>
          <a:xfrm>
            <a:off x="8346831" y="578595"/>
            <a:ext cx="3199336" cy="254574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01714B4-8914-4E61-9BA8-CA4E1FAB5A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139" r="43983"/>
          <a:stretch/>
        </p:blipFill>
        <p:spPr>
          <a:xfrm>
            <a:off x="4496333" y="569712"/>
            <a:ext cx="3199334" cy="254574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F8FC164-78D8-48D2-B48C-0150006DFC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32820" r="41807"/>
          <a:stretch/>
        </p:blipFill>
        <p:spPr>
          <a:xfrm>
            <a:off x="537305" y="569712"/>
            <a:ext cx="3307864" cy="254574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C24011B-319D-404F-8C2D-65D1A8675650}"/>
              </a:ext>
            </a:extLst>
          </p:cNvPr>
          <p:cNvSpPr txBox="1"/>
          <p:nvPr/>
        </p:nvSpPr>
        <p:spPr>
          <a:xfrm>
            <a:off x="685645" y="3193538"/>
            <a:ext cx="2725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PCA </a:t>
            </a:r>
            <a:r>
              <a:rPr lang="ko-KR" altLang="en-US" sz="1400" dirty="0"/>
              <a:t>기울기 </a:t>
            </a:r>
            <a:r>
              <a:rPr lang="ko-KR" altLang="en-US" sz="1400" dirty="0" err="1"/>
              <a:t>임계값</a:t>
            </a:r>
            <a:endParaRPr lang="ko-KR" alt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750EA-EA36-4B4D-982C-75781AD57107}"/>
              </a:ext>
            </a:extLst>
          </p:cNvPr>
          <p:cNvSpPr txBox="1"/>
          <p:nvPr/>
        </p:nvSpPr>
        <p:spPr>
          <a:xfrm>
            <a:off x="4733013" y="3193538"/>
            <a:ext cx="2725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Z-Score &amp; DBSCAN </a:t>
            </a:r>
            <a:r>
              <a:rPr lang="ko-KR" altLang="en-US" sz="1400" dirty="0"/>
              <a:t>적용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FAF46F-628C-4B0C-9FD3-1EAFD24BB6B3}"/>
              </a:ext>
            </a:extLst>
          </p:cNvPr>
          <p:cNvSpPr txBox="1"/>
          <p:nvPr/>
        </p:nvSpPr>
        <p:spPr>
          <a:xfrm>
            <a:off x="8583512" y="3193537"/>
            <a:ext cx="2725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Cluster</a:t>
            </a:r>
            <a:r>
              <a:rPr lang="ko-KR" altLang="en-US" sz="1400" dirty="0"/>
              <a:t> 영역 표시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831D60-E540-4158-AF7F-80011516CE53}"/>
              </a:ext>
            </a:extLst>
          </p:cNvPr>
          <p:cNvSpPr txBox="1"/>
          <p:nvPr/>
        </p:nvSpPr>
        <p:spPr>
          <a:xfrm>
            <a:off x="6837399" y="4686945"/>
            <a:ext cx="3199334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→ 파열</a:t>
            </a:r>
            <a:r>
              <a:rPr lang="en-US" altLang="ko-KR" dirty="0"/>
              <a:t> </a:t>
            </a:r>
            <a:r>
              <a:rPr lang="ko-KR" altLang="en-US" dirty="0"/>
              <a:t>스파크 위주의 영역 추출</a:t>
            </a:r>
            <a:endParaRPr lang="en-US" altLang="ko-KR" dirty="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D075C8D6-A018-4B8B-8C83-C913C34283C2}"/>
              </a:ext>
            </a:extLst>
          </p:cNvPr>
          <p:cNvSpPr/>
          <p:nvPr/>
        </p:nvSpPr>
        <p:spPr>
          <a:xfrm>
            <a:off x="3985504" y="1655423"/>
            <a:ext cx="401858" cy="3693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BCC099E7-8F11-4B5C-B8DB-41ADD3CBA3FE}"/>
              </a:ext>
            </a:extLst>
          </p:cNvPr>
          <p:cNvSpPr/>
          <p:nvPr/>
        </p:nvSpPr>
        <p:spPr>
          <a:xfrm>
            <a:off x="7820320" y="1655422"/>
            <a:ext cx="401858" cy="3693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EA9FBE7-3FE1-4C46-81F7-AB42DADB5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207" y="3706966"/>
            <a:ext cx="4133808" cy="255883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B8007292-F11B-496E-9FBE-C91FEE0FB552}"/>
              </a:ext>
            </a:extLst>
          </p:cNvPr>
          <p:cNvSpPr/>
          <p:nvPr/>
        </p:nvSpPr>
        <p:spPr>
          <a:xfrm>
            <a:off x="6500983" y="5840040"/>
            <a:ext cx="196447" cy="196447"/>
          </a:xfrm>
          <a:prstGeom prst="rect">
            <a:avLst/>
          </a:prstGeom>
          <a:noFill/>
          <a:ln w="19050">
            <a:solidFill>
              <a:srgbClr val="08A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F904CEA-64AE-4C52-B3D3-85232C8CACE6}"/>
              </a:ext>
            </a:extLst>
          </p:cNvPr>
          <p:cNvSpPr/>
          <p:nvPr/>
        </p:nvSpPr>
        <p:spPr>
          <a:xfrm>
            <a:off x="6500983" y="6069358"/>
            <a:ext cx="196447" cy="196447"/>
          </a:xfrm>
          <a:prstGeom prst="rect">
            <a:avLst/>
          </a:prstGeom>
          <a:noFill/>
          <a:ln w="19050">
            <a:solidFill>
              <a:srgbClr val="F90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3D35FED-5932-4B2B-9B6A-4AAE889E597F}"/>
              </a:ext>
            </a:extLst>
          </p:cNvPr>
          <p:cNvSpPr txBox="1"/>
          <p:nvPr/>
        </p:nvSpPr>
        <p:spPr>
          <a:xfrm>
            <a:off x="6697430" y="5731958"/>
            <a:ext cx="3199334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: PCA </a:t>
            </a:r>
            <a:r>
              <a:rPr lang="ko-KR" altLang="en-US" sz="1200" dirty="0"/>
              <a:t>이상 값 중 파열 스파크로 필터링 된 것</a:t>
            </a:r>
            <a:endParaRPr lang="en-US" altLang="ko-KR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800530-CADB-455F-BF14-107B119834B1}"/>
              </a:ext>
            </a:extLst>
          </p:cNvPr>
          <p:cNvSpPr txBox="1"/>
          <p:nvPr/>
        </p:nvSpPr>
        <p:spPr>
          <a:xfrm>
            <a:off x="6697429" y="5950888"/>
            <a:ext cx="3730247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: PCA </a:t>
            </a:r>
            <a:r>
              <a:rPr lang="ko-KR" altLang="en-US" sz="1200" dirty="0"/>
              <a:t>이상 값 중 파열 스파크로 필터링 되지 않은 것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73100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4C77E5-CCDA-4E11-8025-470C01BFC815}"/>
              </a:ext>
            </a:extLst>
          </p:cNvPr>
          <p:cNvSpPr txBox="1"/>
          <p:nvPr/>
        </p:nvSpPr>
        <p:spPr>
          <a:xfrm>
            <a:off x="111760" y="121888"/>
            <a:ext cx="387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Pixel</a:t>
            </a:r>
            <a:r>
              <a:rPr lang="ko-KR" altLang="en-US" b="1" dirty="0"/>
              <a:t> </a:t>
            </a:r>
            <a:r>
              <a:rPr lang="en-US" altLang="ko-KR" b="1" dirty="0"/>
              <a:t>Count</a:t>
            </a:r>
            <a:r>
              <a:rPr lang="ko-KR" altLang="en-US" b="1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2ADFD8-D123-44C1-B9B2-792063A0A313}"/>
              </a:ext>
            </a:extLst>
          </p:cNvPr>
          <p:cNvSpPr txBox="1"/>
          <p:nvPr/>
        </p:nvSpPr>
        <p:spPr>
          <a:xfrm>
            <a:off x="993498" y="4805901"/>
            <a:ext cx="2725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Explosion </a:t>
            </a:r>
            <a:r>
              <a:rPr lang="ko-KR" altLang="en-US" sz="1600" dirty="0"/>
              <a:t>추출한 </a:t>
            </a:r>
            <a:r>
              <a:rPr lang="en-US" altLang="ko-KR" sz="1600" dirty="0"/>
              <a:t>Pixel Count</a:t>
            </a:r>
            <a:endParaRPr lang="ko-KR" alt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40D976-3F7A-41ED-B299-3CBF0FD2E6D5}"/>
              </a:ext>
            </a:extLst>
          </p:cNvPr>
          <p:cNvSpPr txBox="1"/>
          <p:nvPr/>
        </p:nvSpPr>
        <p:spPr>
          <a:xfrm>
            <a:off x="432020" y="424669"/>
            <a:ext cx="5663980" cy="41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폭발하는 스파크의 면적을 특징으로 사용</a:t>
            </a:r>
            <a:endParaRPr lang="en-US" altLang="ko-KR" sz="16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DC84A3F-89E4-4FBA-A6A2-55EA71DB5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90" y="1556778"/>
            <a:ext cx="3686390" cy="29435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8272B3E-279F-4FE9-A5D8-A83E873E8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866" y="1332209"/>
            <a:ext cx="4257879" cy="31934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4A31C74-0C05-47C8-A843-E09C37E3D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68" y="1325704"/>
            <a:ext cx="4257879" cy="31934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87884E7-48FF-477B-9E46-D2AE3128A76D}"/>
              </a:ext>
            </a:extLst>
          </p:cNvPr>
          <p:cNvSpPr txBox="1"/>
          <p:nvPr/>
        </p:nvSpPr>
        <p:spPr>
          <a:xfrm>
            <a:off x="5163678" y="4725301"/>
            <a:ext cx="5663980" cy="41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AVG, SRA</a:t>
            </a:r>
            <a:r>
              <a:rPr lang="ko-KR" altLang="en-US" sz="1600" dirty="0"/>
              <a:t>를 사용한 </a:t>
            </a:r>
            <a:r>
              <a:rPr lang="en-US" altLang="ko-KR" sz="1600" dirty="0"/>
              <a:t>Pixel Count </a:t>
            </a:r>
            <a:r>
              <a:rPr lang="ko-KR" altLang="en-US" sz="1600" dirty="0"/>
              <a:t>분류 결과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1494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4C77E5-CCDA-4E11-8025-470C01BFC815}"/>
              </a:ext>
            </a:extLst>
          </p:cNvPr>
          <p:cNvSpPr txBox="1"/>
          <p:nvPr/>
        </p:nvSpPr>
        <p:spPr>
          <a:xfrm>
            <a:off x="111760" y="121888"/>
            <a:ext cx="387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Fractal Dimension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69ABAF-091B-4FF9-8862-CC78C79C3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13" y="1547438"/>
            <a:ext cx="3702774" cy="29792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247503-B6FD-4533-A801-0B34F0E7D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97" y="1299746"/>
            <a:ext cx="4302581" cy="32269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FAEAC2-CC1A-4FE5-8B81-94296DF12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19" y="1299746"/>
            <a:ext cx="4302581" cy="32269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387C8B-EDDC-4A3F-9F7F-C81227B6A3F2}"/>
              </a:ext>
            </a:extLst>
          </p:cNvPr>
          <p:cNvSpPr txBox="1"/>
          <p:nvPr/>
        </p:nvSpPr>
        <p:spPr>
          <a:xfrm>
            <a:off x="4837621" y="4725301"/>
            <a:ext cx="6103596" cy="41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Fractal</a:t>
            </a:r>
            <a:r>
              <a:rPr lang="ko-KR" altLang="en-US" sz="1600" dirty="0"/>
              <a:t> </a:t>
            </a:r>
            <a:r>
              <a:rPr lang="en-US" altLang="ko-KR" sz="1600" dirty="0"/>
              <a:t>Dimension</a:t>
            </a:r>
            <a:r>
              <a:rPr lang="ko-KR" altLang="en-US" sz="1600" dirty="0"/>
              <a:t>에서 </a:t>
            </a:r>
            <a:r>
              <a:rPr lang="en-US" altLang="ko-KR" sz="1600" dirty="0"/>
              <a:t>Feature</a:t>
            </a:r>
            <a:r>
              <a:rPr lang="ko-KR" altLang="en-US" sz="1600" dirty="0"/>
              <a:t> 추출 후 사용 해도 분류 성능 좋지 않음</a:t>
            </a:r>
            <a:endParaRPr lang="en-US" altLang="ko-KR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46A3B-B838-4BC6-AE4F-077A2FBAB5A1}"/>
              </a:ext>
            </a:extLst>
          </p:cNvPr>
          <p:cNvSpPr txBox="1"/>
          <p:nvPr/>
        </p:nvSpPr>
        <p:spPr>
          <a:xfrm>
            <a:off x="432020" y="424669"/>
            <a:ext cx="5663980" cy="41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폭발하는 스파크의 텍스처를 특징으로 사용</a:t>
            </a:r>
            <a:endParaRPr lang="en-US" altLang="ko-KR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A50826-C72C-4AD6-A8C9-18FBB74F19CA}"/>
              </a:ext>
            </a:extLst>
          </p:cNvPr>
          <p:cNvSpPr txBox="1"/>
          <p:nvPr/>
        </p:nvSpPr>
        <p:spPr>
          <a:xfrm>
            <a:off x="470577" y="4805901"/>
            <a:ext cx="3569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Explosion </a:t>
            </a:r>
            <a:r>
              <a:rPr lang="ko-KR" altLang="en-US" sz="1600" dirty="0"/>
              <a:t>추출한 </a:t>
            </a:r>
            <a:r>
              <a:rPr lang="en-US" altLang="ko-KR" sz="1600" dirty="0"/>
              <a:t>Fractal Dimension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0043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4C77E5-CCDA-4E11-8025-470C01BFC815}"/>
              </a:ext>
            </a:extLst>
          </p:cNvPr>
          <p:cNvSpPr txBox="1"/>
          <p:nvPr/>
        </p:nvSpPr>
        <p:spPr>
          <a:xfrm>
            <a:off x="111760" y="121888"/>
            <a:ext cx="387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다음 주 진행 상황</a:t>
            </a:r>
          </a:p>
        </p:txBody>
      </p:sp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E9BA5404-F0CA-4578-8935-41974246F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379562"/>
              </p:ext>
            </p:extLst>
          </p:nvPr>
        </p:nvGraphicFramePr>
        <p:xfrm>
          <a:off x="3012531" y="1561975"/>
          <a:ext cx="8220810" cy="285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70">
                  <a:extLst>
                    <a:ext uri="{9D8B030D-6E8A-4147-A177-3AD203B41FA5}">
                      <a16:colId xmlns:a16="http://schemas.microsoft.com/office/drawing/2014/main" val="1188935538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06111953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2561031414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80082058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890475052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72977469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775254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20469361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236276226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152820884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182269727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91644306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851237838"/>
                    </a:ext>
                  </a:extLst>
                </a:gridCol>
              </a:tblGrid>
              <a:tr h="5707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115888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402523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69005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670276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45424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64B027A-AC1B-4EA7-AC2D-E6DBA6E5A840}"/>
              </a:ext>
            </a:extLst>
          </p:cNvPr>
          <p:cNvSpPr txBox="1"/>
          <p:nvPr/>
        </p:nvSpPr>
        <p:spPr>
          <a:xfrm>
            <a:off x="1318847" y="1698210"/>
            <a:ext cx="1601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주차</a:t>
            </a:r>
            <a:r>
              <a:rPr lang="en-US" altLang="ko-KR" sz="1600" b="1" dirty="0"/>
              <a:t>(Week)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496313-E92B-4A94-BE3A-63ACED87B9F2}"/>
              </a:ext>
            </a:extLst>
          </p:cNvPr>
          <p:cNvSpPr txBox="1"/>
          <p:nvPr/>
        </p:nvSpPr>
        <p:spPr>
          <a:xfrm>
            <a:off x="882144" y="3956184"/>
            <a:ext cx="2037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논문 작성 및 보완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A380959-78F1-4C89-A589-DBC6CA5BB7A6}"/>
              </a:ext>
            </a:extLst>
          </p:cNvPr>
          <p:cNvSpPr/>
          <p:nvPr/>
        </p:nvSpPr>
        <p:spPr>
          <a:xfrm>
            <a:off x="3080250" y="2247309"/>
            <a:ext cx="510899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CC3828-D7FB-4617-B5D5-5324F64EBF9A}"/>
              </a:ext>
            </a:extLst>
          </p:cNvPr>
          <p:cNvSpPr txBox="1"/>
          <p:nvPr/>
        </p:nvSpPr>
        <p:spPr>
          <a:xfrm>
            <a:off x="391061" y="3426506"/>
            <a:ext cx="2575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i="0" u="none" strike="noStrike" dirty="0">
                <a:effectLst/>
                <a:latin typeface="Pretendard"/>
              </a:rPr>
              <a:t>특징 기반 분류 기법 실험</a:t>
            </a:r>
            <a:endParaRPr lang="ko-KR" altLang="en-US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9B99B-11C6-4D52-87E7-2E7590A46E2C}"/>
              </a:ext>
            </a:extLst>
          </p:cNvPr>
          <p:cNvSpPr txBox="1"/>
          <p:nvPr/>
        </p:nvSpPr>
        <p:spPr>
          <a:xfrm>
            <a:off x="-642042" y="2261127"/>
            <a:ext cx="356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/>
              <a:t>Spark Test </a:t>
            </a:r>
            <a:r>
              <a:rPr lang="ko-KR" altLang="en-US" sz="1600" b="1" dirty="0"/>
              <a:t>공부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483E08-2702-4C78-A0EC-3741B3A20487}"/>
              </a:ext>
            </a:extLst>
          </p:cNvPr>
          <p:cNvSpPr txBox="1"/>
          <p:nvPr/>
        </p:nvSpPr>
        <p:spPr>
          <a:xfrm>
            <a:off x="-596011" y="2854842"/>
            <a:ext cx="356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데이터 </a:t>
            </a:r>
            <a:r>
              <a:rPr lang="ko-KR" altLang="en-US" sz="1600" b="1" dirty="0" err="1"/>
              <a:t>전처리</a:t>
            </a:r>
            <a:r>
              <a:rPr lang="ko-KR" altLang="en-US" sz="1600" b="1" dirty="0"/>
              <a:t> 및 특징 추출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7EFE81D-2EF3-43A9-ADBF-3C46D7D4EC4F}"/>
              </a:ext>
            </a:extLst>
          </p:cNvPr>
          <p:cNvSpPr/>
          <p:nvPr/>
        </p:nvSpPr>
        <p:spPr>
          <a:xfrm>
            <a:off x="3692381" y="2835645"/>
            <a:ext cx="2409481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BAD7A62-31CA-41FA-82E8-EB0F273480AC}"/>
              </a:ext>
            </a:extLst>
          </p:cNvPr>
          <p:cNvSpPr/>
          <p:nvPr/>
        </p:nvSpPr>
        <p:spPr>
          <a:xfrm>
            <a:off x="6241053" y="3417714"/>
            <a:ext cx="2384201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2D0CF6A-4CDE-4E6E-B7FB-E739E4691021}"/>
              </a:ext>
            </a:extLst>
          </p:cNvPr>
          <p:cNvSpPr/>
          <p:nvPr/>
        </p:nvSpPr>
        <p:spPr>
          <a:xfrm>
            <a:off x="8815770" y="3952843"/>
            <a:ext cx="1095159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D945A53-C02B-4F32-A396-76EF9408ACC4}"/>
              </a:ext>
            </a:extLst>
          </p:cNvPr>
          <p:cNvSpPr/>
          <p:nvPr/>
        </p:nvSpPr>
        <p:spPr>
          <a:xfrm>
            <a:off x="6799732" y="1561975"/>
            <a:ext cx="646407" cy="28539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7138EF-20A1-4C45-8C97-F4F7E9DF0DB4}"/>
              </a:ext>
            </a:extLst>
          </p:cNvPr>
          <p:cNvSpPr txBox="1"/>
          <p:nvPr/>
        </p:nvSpPr>
        <p:spPr>
          <a:xfrm>
            <a:off x="2919582" y="4765203"/>
            <a:ext cx="7304043" cy="1157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Feature Selection</a:t>
            </a:r>
            <a:r>
              <a:rPr lang="ko-KR" altLang="en-US" sz="1600" dirty="0"/>
              <a:t> </a:t>
            </a:r>
            <a:r>
              <a:rPr lang="en-US" altLang="ko-KR" sz="1600" dirty="0"/>
              <a:t>/</a:t>
            </a:r>
            <a:r>
              <a:rPr lang="ko-KR" altLang="en-US" sz="1600" dirty="0"/>
              <a:t> </a:t>
            </a:r>
            <a:r>
              <a:rPr lang="en-US" altLang="ko-KR" sz="1600" dirty="0"/>
              <a:t>Reduction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주파수 변환</a:t>
            </a:r>
            <a:r>
              <a:rPr lang="en-US" altLang="ko-KR" sz="1600" dirty="0"/>
              <a:t> </a:t>
            </a:r>
            <a:r>
              <a:rPr lang="ko-KR" altLang="en-US" sz="1600" dirty="0"/>
              <a:t>등 다양한 </a:t>
            </a:r>
            <a:r>
              <a:rPr lang="en-US" altLang="ko-KR" sz="1600" dirty="0"/>
              <a:t>Feature </a:t>
            </a:r>
            <a:r>
              <a:rPr lang="ko-KR" altLang="en-US" sz="1600" dirty="0"/>
              <a:t>적용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탄소 함유량 격차 적은 것에 적용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311515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4C77E5-CCDA-4E11-8025-470C01BFC815}"/>
              </a:ext>
            </a:extLst>
          </p:cNvPr>
          <p:cNvSpPr txBox="1"/>
          <p:nvPr/>
        </p:nvSpPr>
        <p:spPr>
          <a:xfrm>
            <a:off x="111760" y="121888"/>
            <a:ext cx="387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피드백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7138EF-20A1-4C45-8C97-F4F7E9DF0DB4}"/>
              </a:ext>
            </a:extLst>
          </p:cNvPr>
          <p:cNvSpPr txBox="1"/>
          <p:nvPr/>
        </p:nvSpPr>
        <p:spPr>
          <a:xfrm>
            <a:off x="1205082" y="1494464"/>
            <a:ext cx="7304043" cy="3004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- 1, 3</a:t>
            </a:r>
            <a:r>
              <a:rPr lang="ko-KR" altLang="en-US" sz="1600" dirty="0"/>
              <a:t>번 영상 제외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Feature</a:t>
            </a:r>
            <a:r>
              <a:rPr lang="ko-KR" altLang="en-US" sz="1600" dirty="0"/>
              <a:t>의 차원수를 높이는 방안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통계적 방법을 추가로 적용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폭발한 영역만 </a:t>
            </a:r>
            <a:r>
              <a:rPr lang="en-US" altLang="ko-KR" sz="1600" dirty="0"/>
              <a:t>PCA </a:t>
            </a:r>
            <a:r>
              <a:rPr lang="ko-KR" altLang="en-US" sz="1600" dirty="0"/>
              <a:t>분석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줄기 자체를 제거</a:t>
            </a:r>
            <a:r>
              <a:rPr lang="en-US" altLang="ko-KR" sz="1600" dirty="0"/>
              <a:t>(</a:t>
            </a:r>
            <a:r>
              <a:rPr lang="ko-KR" altLang="en-US" sz="1600" dirty="0"/>
              <a:t>라인 제거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주파수 변환으로 필터링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유효한 통계적 </a:t>
            </a:r>
            <a:r>
              <a:rPr lang="en-US" altLang="ko-KR" sz="1600" dirty="0"/>
              <a:t>Feature 5</a:t>
            </a:r>
            <a:r>
              <a:rPr lang="ko-KR" altLang="en-US" sz="1600" dirty="0"/>
              <a:t>개 정도 </a:t>
            </a:r>
            <a:r>
              <a:rPr lang="ko-KR" altLang="en-US" sz="1600" dirty="0" err="1"/>
              <a:t>뽑아보기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Video </a:t>
            </a:r>
            <a:r>
              <a:rPr lang="ko-KR" altLang="en-US" sz="1600" dirty="0"/>
              <a:t>모션 기법으로 실시간 탐지할 수 있는 환경 미리 세팅하기 </a:t>
            </a:r>
            <a:r>
              <a:rPr lang="en-US" altLang="ko-KR" sz="1600" dirty="0"/>
              <a:t>(</a:t>
            </a:r>
            <a:r>
              <a:rPr lang="ko-KR" altLang="en-US" sz="1600" dirty="0"/>
              <a:t>행동 이상 탐지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0910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은찬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6447</TotalTime>
  <Words>299</Words>
  <Application>Microsoft Office PowerPoint</Application>
  <PresentationFormat>와이드스크린</PresentationFormat>
  <Paragraphs>86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나눔바른고딕</vt:lpstr>
      <vt:lpstr>맑은 고딕</vt:lpstr>
      <vt:lpstr>Pretendard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김은찬</dc:creator>
  <cp:lastModifiedBy>eunchan</cp:lastModifiedBy>
  <cp:revision>427</cp:revision>
  <dcterms:created xsi:type="dcterms:W3CDTF">2023-06-28T14:15:35Z</dcterms:created>
  <dcterms:modified xsi:type="dcterms:W3CDTF">2023-10-21T05:49:39Z</dcterms:modified>
</cp:coreProperties>
</file>